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MuseoModerno Medium"/>
      <p:regular r:id="rId15"/>
    </p:embeddedFont>
    <p:embeddedFont>
      <p:font typeface="MuseoModerno Medium"/>
      <p:regular r:id="rId16"/>
    </p:embeddedFont>
    <p:embeddedFont>
      <p:font typeface="MuseoModerno Medium"/>
      <p:regular r:id="rId17"/>
    </p:embeddedFont>
    <p:embeddedFont>
      <p:font typeface="MuseoModerno Medium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3-1.png>
</file>

<file path=ppt/media/image-4-1.png>
</file>

<file path=ppt/media/image-4-2.png>
</file>

<file path=ppt/media/image-4-3.png>
</file>

<file path=ppt/media/image-4-4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50738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5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852964"/>
            <a:ext cx="7415927" cy="42586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L'Odissea Serverless di Mario: Una Storia di Startup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5481876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Mario, brillante neolaureato, fonda una startup innovativa nel settore retail. La sua avventura nel mondo serverless promette grandi successi, ma nasconde insidie inaspettate.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6963132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6970752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6944678"/>
            <a:ext cx="2371725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2B4150"/>
                </a:solidFill>
                <a:latin typeface="Source Sans Pro Bold" pitchFamily="34" charset="0"/>
                <a:ea typeface="Source Sans Pro Bold" pitchFamily="34" charset="-122"/>
                <a:cs typeface="Source Sans Pro Bold" pitchFamily="34" charset="-120"/>
              </a:rPr>
              <a:t>by Matteo Baccan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4505" y="815340"/>
            <a:ext cx="5746433" cy="718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50"/>
              </a:lnSpc>
              <a:buNone/>
            </a:pPr>
            <a:r>
              <a:rPr lang="en-US" sz="45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L'Inizio Promettente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1133951" y="1878211"/>
            <a:ext cx="30480" cy="5535930"/>
          </a:xfrm>
          <a:prstGeom prst="roundRect">
            <a:avLst>
              <a:gd name="adj" fmla="val 113121"/>
            </a:avLst>
          </a:prstGeom>
          <a:solidFill>
            <a:srgbClr val="D9D4C9"/>
          </a:solidFill>
          <a:ln/>
        </p:spPr>
      </p:sp>
      <p:sp>
        <p:nvSpPr>
          <p:cNvPr id="5" name="Shape 2"/>
          <p:cNvSpPr/>
          <p:nvPr/>
        </p:nvSpPr>
        <p:spPr>
          <a:xfrm>
            <a:off x="1377255" y="2379940"/>
            <a:ext cx="804505" cy="30480"/>
          </a:xfrm>
          <a:prstGeom prst="roundRect">
            <a:avLst>
              <a:gd name="adj" fmla="val 113121"/>
            </a:avLst>
          </a:prstGeom>
          <a:solidFill>
            <a:srgbClr val="D9D4C9"/>
          </a:solidFill>
          <a:ln/>
        </p:spPr>
      </p:sp>
      <p:sp>
        <p:nvSpPr>
          <p:cNvPr id="6" name="Shape 3"/>
          <p:cNvSpPr/>
          <p:nvPr/>
        </p:nvSpPr>
        <p:spPr>
          <a:xfrm>
            <a:off x="890647" y="2136696"/>
            <a:ext cx="517088" cy="517088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7" name="Text 4"/>
          <p:cNvSpPr/>
          <p:nvPr/>
        </p:nvSpPr>
        <p:spPr>
          <a:xfrm>
            <a:off x="1068288" y="2222778"/>
            <a:ext cx="161687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700" dirty="0"/>
          </a:p>
        </p:txBody>
      </p:sp>
      <p:sp>
        <p:nvSpPr>
          <p:cNvPr id="8" name="Text 5"/>
          <p:cNvSpPr/>
          <p:nvPr/>
        </p:nvSpPr>
        <p:spPr>
          <a:xfrm>
            <a:off x="2413397" y="2108002"/>
            <a:ext cx="2873216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Lancio della Startup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2413397" y="2604968"/>
            <a:ext cx="5926098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Mario sceglie il serverless per concentrarsi sullo sviluppo delle applicazioni. La decisione sembra pagare immediatamente.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1377255" y="4301847"/>
            <a:ext cx="804505" cy="30480"/>
          </a:xfrm>
          <a:prstGeom prst="roundRect">
            <a:avLst>
              <a:gd name="adj" fmla="val 113121"/>
            </a:avLst>
          </a:prstGeom>
          <a:solidFill>
            <a:srgbClr val="D9D4C9"/>
          </a:solidFill>
          <a:ln/>
        </p:spPr>
      </p:sp>
      <p:sp>
        <p:nvSpPr>
          <p:cNvPr id="11" name="Shape 8"/>
          <p:cNvSpPr/>
          <p:nvPr/>
        </p:nvSpPr>
        <p:spPr>
          <a:xfrm>
            <a:off x="890647" y="4058602"/>
            <a:ext cx="517088" cy="517088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12" name="Text 9"/>
          <p:cNvSpPr/>
          <p:nvPr/>
        </p:nvSpPr>
        <p:spPr>
          <a:xfrm>
            <a:off x="1053286" y="4144685"/>
            <a:ext cx="19169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700" dirty="0"/>
          </a:p>
        </p:txBody>
      </p:sp>
      <p:sp>
        <p:nvSpPr>
          <p:cNvPr id="13" name="Text 10"/>
          <p:cNvSpPr/>
          <p:nvPr/>
        </p:nvSpPr>
        <p:spPr>
          <a:xfrm>
            <a:off x="2413397" y="4029908"/>
            <a:ext cx="2873216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Crescita Rapida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2413397" y="4526875"/>
            <a:ext cx="5926098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Ordini e fatturato aumentano costantemente. La marginalità del 20% promette un futuro roseo.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1377255" y="6223754"/>
            <a:ext cx="804505" cy="30480"/>
          </a:xfrm>
          <a:prstGeom prst="roundRect">
            <a:avLst>
              <a:gd name="adj" fmla="val 113121"/>
            </a:avLst>
          </a:prstGeom>
          <a:solidFill>
            <a:srgbClr val="D9D4C9"/>
          </a:solidFill>
          <a:ln/>
        </p:spPr>
      </p:sp>
      <p:sp>
        <p:nvSpPr>
          <p:cNvPr id="16" name="Shape 13"/>
          <p:cNvSpPr/>
          <p:nvPr/>
        </p:nvSpPr>
        <p:spPr>
          <a:xfrm>
            <a:off x="890647" y="5980509"/>
            <a:ext cx="517088" cy="517088"/>
          </a:xfrm>
          <a:prstGeom prst="roundRect">
            <a:avLst>
              <a:gd name="adj" fmla="val 6668"/>
            </a:avLst>
          </a:prstGeom>
          <a:solidFill>
            <a:srgbClr val="F3EEE3"/>
          </a:solidFill>
          <a:ln/>
        </p:spPr>
      </p:sp>
      <p:sp>
        <p:nvSpPr>
          <p:cNvPr id="17" name="Text 14"/>
          <p:cNvSpPr/>
          <p:nvPr/>
        </p:nvSpPr>
        <p:spPr>
          <a:xfrm>
            <a:off x="1052334" y="6066592"/>
            <a:ext cx="193715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7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700" dirty="0"/>
          </a:p>
        </p:txBody>
      </p:sp>
      <p:sp>
        <p:nvSpPr>
          <p:cNvPr id="18" name="Text 15"/>
          <p:cNvSpPr/>
          <p:nvPr/>
        </p:nvSpPr>
        <p:spPr>
          <a:xfrm>
            <a:off x="2413397" y="5951815"/>
            <a:ext cx="2873216" cy="359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Primi Utili</a:t>
            </a:r>
            <a:endParaRPr lang="en-US" sz="2250" dirty="0"/>
          </a:p>
        </p:txBody>
      </p:sp>
      <p:sp>
        <p:nvSpPr>
          <p:cNvPr id="19" name="Text 16"/>
          <p:cNvSpPr/>
          <p:nvPr/>
        </p:nvSpPr>
        <p:spPr>
          <a:xfrm>
            <a:off x="2413397" y="6448782"/>
            <a:ext cx="5926098" cy="735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Già dal primo anno, l'azienda genera profitti. I contratti a lungo termine garantiscono stabilità.</a:t>
            </a:r>
            <a:endParaRPr lang="en-US" sz="1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8524" y="824508"/>
            <a:ext cx="7318653" cy="7162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5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Il Natale che Cambiò Tutto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6288524" y="1884521"/>
            <a:ext cx="7539752" cy="1687354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517719" y="2113717"/>
            <a:ext cx="2865001" cy="358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Attacco Hacker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517719" y="2609255"/>
            <a:ext cx="7081361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Durante il picco natalizio, un attacco genera traffico abnorme. L'infrastruttura regge, ma a che prezzo?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6288524" y="3801070"/>
            <a:ext cx="7539752" cy="1687354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8" name="Text 5"/>
          <p:cNvSpPr/>
          <p:nvPr/>
        </p:nvSpPr>
        <p:spPr>
          <a:xfrm>
            <a:off x="6517719" y="4030266"/>
            <a:ext cx="2865001" cy="358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Costi Alle Stelle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6517719" y="4525804"/>
            <a:ext cx="7081361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Le fatture di gennaio rivelano l'amara sorpresa: il traffico dell'attacco ha bruciato il margine annuale.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288524" y="5717619"/>
            <a:ext cx="7539752" cy="1687354"/>
          </a:xfrm>
          <a:prstGeom prst="roundRect">
            <a:avLst>
              <a:gd name="adj" fmla="val 2038"/>
            </a:avLst>
          </a:prstGeom>
          <a:solidFill>
            <a:srgbClr val="F3EEE3"/>
          </a:solidFill>
          <a:ln/>
        </p:spPr>
      </p:sp>
      <p:sp>
        <p:nvSpPr>
          <p:cNvPr id="11" name="Text 8"/>
          <p:cNvSpPr/>
          <p:nvPr/>
        </p:nvSpPr>
        <p:spPr>
          <a:xfrm>
            <a:off x="6517719" y="5946815"/>
            <a:ext cx="2902506" cy="3580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Aumento Imprevisto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6517719" y="6442353"/>
            <a:ext cx="7081361" cy="733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8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Il fornitore aumenta i prezzi del 15% senza preavviso. Il modello di business diventa insostenibile.</a:t>
            </a:r>
            <a:endParaRPr lang="en-US" sz="1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43677" y="664488"/>
            <a:ext cx="6027063" cy="753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La Discesa nel Caos</a:t>
            </a:r>
            <a:endParaRPr lang="en-US" sz="4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77" y="1779389"/>
            <a:ext cx="1205389" cy="19285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10658" y="2020372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Marginalità in Crollo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2410658" y="2541508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 profitti precipitano al 5%. I costi fissi diventano incontrollabili, minando la stabilità aziendale.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677" y="3707963"/>
            <a:ext cx="1205389" cy="19285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410658" y="3948946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Trattativa Fallita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2410658" y="4470082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L'acquirente interessato si ritira. Le prospettive di vendita dell'azienda svaniscono rapidamente.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3677" y="5636538"/>
            <a:ext cx="1205389" cy="19285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410658" y="5877520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Battaglia Legale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2410658" y="6398657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Mario si trova coinvolto in una causa con il fornitore serverless. Le risorse si esauriscono.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203013"/>
            <a:ext cx="793444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Il Tentativo di Salvataggio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Migrazione Difficile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dipendenza dal fornitore rende la migrazione un incubo. Molti servizi risultano incompatibili.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Riscrittura del Codice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Gran parte delle applicazioni richiede una completa riscrittura. I tempi si allungano drammaticamente.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Costi Imprevisti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Il processo di migrazione genera costi non preventivati. Le risorse finanziarie si esauriscono velocemente.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6964" y="871299"/>
            <a:ext cx="5004197" cy="625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00"/>
              </a:lnSpc>
              <a:buNone/>
            </a:pPr>
            <a:r>
              <a:rPr lang="en-US" sz="39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La Fine di un Sogno</a:t>
            </a:r>
            <a:endParaRPr lang="en-US" sz="39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6964" y="1796891"/>
            <a:ext cx="500420" cy="5004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86964" y="2497455"/>
            <a:ext cx="250209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Chiusura Aziendale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6186964" y="2930247"/>
            <a:ext cx="7742873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Mario è costretto a chiudere l'azienda. Il sogno imprenditoriale si infrange definitivamente.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6964" y="3850838"/>
            <a:ext cx="500420" cy="5004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86964" y="4551402"/>
            <a:ext cx="250209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Licenziamenti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6186964" y="4984194"/>
            <a:ext cx="7742873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Tutti i dipendenti vengono licenziati. Il team si disperde, lasciando Mario solo.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964" y="5904786"/>
            <a:ext cx="500420" cy="5004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86964" y="6605349"/>
            <a:ext cx="250209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Cause Legali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6186964" y="7038142"/>
            <a:ext cx="7742873" cy="3201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155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Iniziano battaglie legali con fornitore e clienti. Le spese legali si accumulano rapidamente.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1154192"/>
            <a:ext cx="7609523" cy="609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Lezioni dal Fallimento Serverless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168866" y="2275165"/>
            <a:ext cx="438745" cy="438745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5" name="Text 2"/>
          <p:cNvSpPr/>
          <p:nvPr/>
        </p:nvSpPr>
        <p:spPr>
          <a:xfrm>
            <a:off x="6319599" y="2348270"/>
            <a:ext cx="137160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1</a:t>
            </a: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802517" y="2275165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Vendor Lock-in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802517" y="2696647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La dipendenza eccessiva da un singolo fornitore può limitare la flessibilità e aumentare i rischi.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6168866" y="3734753"/>
            <a:ext cx="438745" cy="438745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9" name="Text 6"/>
          <p:cNvSpPr/>
          <p:nvPr/>
        </p:nvSpPr>
        <p:spPr>
          <a:xfrm>
            <a:off x="6306860" y="3807857"/>
            <a:ext cx="162639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2</a:t>
            </a:r>
            <a:endParaRPr lang="en-US" sz="2300" dirty="0"/>
          </a:p>
        </p:txBody>
      </p:sp>
      <p:sp>
        <p:nvSpPr>
          <p:cNvPr id="10" name="Text 7"/>
          <p:cNvSpPr/>
          <p:nvPr/>
        </p:nvSpPr>
        <p:spPr>
          <a:xfrm>
            <a:off x="6802517" y="3734753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Costi Imprevedibili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6802517" y="4156234"/>
            <a:ext cx="7145417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Il modello pay-per-use può portare a sorprese indesiderate in caso di traffico anomalo.</a:t>
            </a:r>
            <a:endParaRPr lang="en-US" sz="1500" dirty="0"/>
          </a:p>
        </p:txBody>
      </p:sp>
      <p:sp>
        <p:nvSpPr>
          <p:cNvPr id="12" name="Shape 9"/>
          <p:cNvSpPr/>
          <p:nvPr/>
        </p:nvSpPr>
        <p:spPr>
          <a:xfrm>
            <a:off x="6168866" y="4882396"/>
            <a:ext cx="438745" cy="438745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3" name="Text 10"/>
          <p:cNvSpPr/>
          <p:nvPr/>
        </p:nvSpPr>
        <p:spPr>
          <a:xfrm>
            <a:off x="6306026" y="4955500"/>
            <a:ext cx="164425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3</a:t>
            </a:r>
            <a:endParaRPr lang="en-US" sz="2300" dirty="0"/>
          </a:p>
        </p:txBody>
      </p:sp>
      <p:sp>
        <p:nvSpPr>
          <p:cNvPr id="14" name="Text 11"/>
          <p:cNvSpPr/>
          <p:nvPr/>
        </p:nvSpPr>
        <p:spPr>
          <a:xfrm>
            <a:off x="6802517" y="4882396"/>
            <a:ext cx="2542103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Sicurezza e Resilienza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802517" y="5303877"/>
            <a:ext cx="7145417" cy="311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È fondamentale implementare robuste misure di sicurezza e piani di disaster recovery.</a:t>
            </a:r>
            <a:endParaRPr lang="en-US" sz="1500" dirty="0"/>
          </a:p>
        </p:txBody>
      </p:sp>
      <p:sp>
        <p:nvSpPr>
          <p:cNvPr id="16" name="Shape 13"/>
          <p:cNvSpPr/>
          <p:nvPr/>
        </p:nvSpPr>
        <p:spPr>
          <a:xfrm>
            <a:off x="6168866" y="6030039"/>
            <a:ext cx="438745" cy="438745"/>
          </a:xfrm>
          <a:prstGeom prst="roundRect">
            <a:avLst>
              <a:gd name="adj" fmla="val 6667"/>
            </a:avLst>
          </a:prstGeom>
          <a:solidFill>
            <a:srgbClr val="F3EEE3"/>
          </a:solidFill>
          <a:ln/>
        </p:spPr>
      </p:sp>
      <p:sp>
        <p:nvSpPr>
          <p:cNvPr id="17" name="Text 14"/>
          <p:cNvSpPr/>
          <p:nvPr/>
        </p:nvSpPr>
        <p:spPr>
          <a:xfrm>
            <a:off x="6294001" y="6103144"/>
            <a:ext cx="188357" cy="2925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00"/>
              </a:lnSpc>
              <a:buNone/>
            </a:pPr>
            <a:r>
              <a:rPr lang="en-US" sz="23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4</a:t>
            </a:r>
            <a:endParaRPr lang="en-US" sz="2300" dirty="0"/>
          </a:p>
        </p:txBody>
      </p:sp>
      <p:sp>
        <p:nvSpPr>
          <p:cNvPr id="18" name="Text 15"/>
          <p:cNvSpPr/>
          <p:nvPr/>
        </p:nvSpPr>
        <p:spPr>
          <a:xfrm>
            <a:off x="6802517" y="6030039"/>
            <a:ext cx="2698909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Pianificazione Accurata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802517" y="6451521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Una strategia di uscita deve essere parte integrante della pianificazione serverless fin dall'inizio.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54192"/>
            <a:ext cx="74159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124E73"/>
                </a:solidFill>
                <a:latin typeface="MuseoModerno Medium" pitchFamily="34" charset="0"/>
                <a:ea typeface="MuseoModerno Medium" pitchFamily="34" charset="-122"/>
                <a:cs typeface="MuseoModerno Medium" pitchFamily="34" charset="-120"/>
              </a:rPr>
              <a:t>Un Nuovo Capitolo: Mario l'Agriturista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3067526"/>
            <a:ext cx="7415927" cy="2545080"/>
          </a:xfrm>
          <a:prstGeom prst="roundRect">
            <a:avLst>
              <a:gd name="adj" fmla="val 1455"/>
            </a:avLst>
          </a:prstGeom>
          <a:noFill/>
          <a:ln w="1524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365677" y="3082766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613327" y="323850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Attività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9078397" y="3238500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Stress Level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11539657" y="3238500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Soddisfazione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6365677" y="3789283"/>
            <a:ext cx="7384613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613327" y="394501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Startup Serverless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9078397" y="3945017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Alto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11539657" y="3945017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Bassa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6365677" y="4495800"/>
            <a:ext cx="738461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6613327" y="4651534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Agriturismo in Toscana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9078397" y="4651534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Basso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11539657" y="4651534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Alta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6350437" y="5890260"/>
            <a:ext cx="7415927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B415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Mario gestisce ora un agriturismo sulle colline toscane. Lontano da hacker e contratti, gode del tramonto con un Chianti. La vera felicità, a volte, si nasconde nelle cose più semplici.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2024-10-08T09:06:45Z</dcterms:created>
  <dcterms:modified xsi:type="dcterms:W3CDTF">2024-10-08T09:06:45Z</dcterms:modified>
</cp:coreProperties>
</file>